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8" r:id="rId2"/>
    <p:sldId id="264" r:id="rId3"/>
    <p:sldId id="269" r:id="rId4"/>
    <p:sldId id="267" r:id="rId5"/>
    <p:sldId id="266" r:id="rId6"/>
  </p:sldIdLst>
  <p:sldSz cx="6858000" cy="9144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C4115"/>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48" autoAdjust="0"/>
    <p:restoredTop sz="95194" autoAdjust="0"/>
  </p:normalViewPr>
  <p:slideViewPr>
    <p:cSldViewPr>
      <p:cViewPr varScale="1">
        <p:scale>
          <a:sx n="66" d="100"/>
          <a:sy n="66" d="100"/>
        </p:scale>
        <p:origin x="3010" y="6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0"/>
            <a:ext cx="3078428" cy="511731"/>
          </a:xfrm>
          <a:prstGeom prst="rect">
            <a:avLst/>
          </a:prstGeom>
        </p:spPr>
        <p:txBody>
          <a:bodyPr vert="horz" lIns="94718" tIns="47359" rIns="94718" bIns="47359" rtlCol="0"/>
          <a:lstStyle>
            <a:lvl1pPr algn="l">
              <a:defRPr sz="1200"/>
            </a:lvl1pPr>
          </a:lstStyle>
          <a:p>
            <a:endParaRPr lang="fr-FR"/>
          </a:p>
        </p:txBody>
      </p:sp>
      <p:sp>
        <p:nvSpPr>
          <p:cNvPr id="3" name="Espace réservé de la date 2"/>
          <p:cNvSpPr>
            <a:spLocks noGrp="1"/>
          </p:cNvSpPr>
          <p:nvPr>
            <p:ph type="dt" idx="1"/>
          </p:nvPr>
        </p:nvSpPr>
        <p:spPr>
          <a:xfrm>
            <a:off x="4023994" y="10"/>
            <a:ext cx="3078428" cy="511731"/>
          </a:xfrm>
          <a:prstGeom prst="rect">
            <a:avLst/>
          </a:prstGeom>
        </p:spPr>
        <p:txBody>
          <a:bodyPr vert="horz" lIns="94718" tIns="47359" rIns="94718" bIns="47359" rtlCol="0"/>
          <a:lstStyle>
            <a:lvl1pPr algn="r">
              <a:defRPr sz="1200"/>
            </a:lvl1pPr>
          </a:lstStyle>
          <a:p>
            <a:fld id="{BF453D92-92B1-4E7A-BBAD-F25E7EB4B1ED}" type="datetimeFigureOut">
              <a:rPr lang="fr-FR" smtClean="0"/>
              <a:t>19/05/2025</a:t>
            </a:fld>
            <a:endParaRPr lang="fr-FR"/>
          </a:p>
        </p:txBody>
      </p:sp>
      <p:sp>
        <p:nvSpPr>
          <p:cNvPr id="4" name="Espace réservé de l'image des diapositives 3"/>
          <p:cNvSpPr>
            <a:spLocks noGrp="1" noRot="1" noChangeAspect="1"/>
          </p:cNvSpPr>
          <p:nvPr>
            <p:ph type="sldImg" idx="2"/>
          </p:nvPr>
        </p:nvSpPr>
        <p:spPr>
          <a:xfrm>
            <a:off x="2112963" y="766763"/>
            <a:ext cx="2878137" cy="3838575"/>
          </a:xfrm>
          <a:prstGeom prst="rect">
            <a:avLst/>
          </a:prstGeom>
          <a:noFill/>
          <a:ln w="12700">
            <a:solidFill>
              <a:prstClr val="black"/>
            </a:solidFill>
          </a:ln>
        </p:spPr>
        <p:txBody>
          <a:bodyPr vert="horz" lIns="94718" tIns="47359" rIns="94718" bIns="47359"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718" tIns="47359" rIns="94718" bIns="4735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18"/>
            <a:ext cx="3078428" cy="511731"/>
          </a:xfrm>
          <a:prstGeom prst="rect">
            <a:avLst/>
          </a:prstGeom>
        </p:spPr>
        <p:txBody>
          <a:bodyPr vert="horz" lIns="94718" tIns="47359" rIns="94718" bIns="4735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4" y="9721118"/>
            <a:ext cx="3078428" cy="511731"/>
          </a:xfrm>
          <a:prstGeom prst="rect">
            <a:avLst/>
          </a:prstGeom>
        </p:spPr>
        <p:txBody>
          <a:bodyPr vert="horz" lIns="94718" tIns="47359" rIns="94718" bIns="47359" rtlCol="0" anchor="b"/>
          <a:lstStyle>
            <a:lvl1pPr algn="r">
              <a:defRPr sz="1200"/>
            </a:lvl1pPr>
          </a:lstStyle>
          <a:p>
            <a:fld id="{39FBA226-CEE5-447F-926F-41FFD1544B04}" type="slidenum">
              <a:rPr lang="fr-FR" smtClean="0"/>
              <a:t>‹N°›</a:t>
            </a:fld>
            <a:endParaRPr lang="fr-FR"/>
          </a:p>
        </p:txBody>
      </p:sp>
    </p:spTree>
    <p:extLst>
      <p:ext uri="{BB962C8B-B14F-4D97-AF65-F5344CB8AC3E}">
        <p14:creationId xmlns:p14="http://schemas.microsoft.com/office/powerpoint/2010/main" val="203184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BA226-CEE5-447F-926F-41FFD1544B04}" type="slidenum">
              <a:rPr lang="fr-FR" smtClean="0"/>
              <a:t>1</a:t>
            </a:fld>
            <a:endParaRPr lang="fr-FR"/>
          </a:p>
        </p:txBody>
      </p:sp>
    </p:spTree>
    <p:extLst>
      <p:ext uri="{BB962C8B-B14F-4D97-AF65-F5344CB8AC3E}">
        <p14:creationId xmlns:p14="http://schemas.microsoft.com/office/powerpoint/2010/main" val="121543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BA226-CEE5-447F-926F-41FFD1544B04}" type="slidenum">
              <a:rPr lang="fr-FR" smtClean="0"/>
              <a:t>2</a:t>
            </a:fld>
            <a:endParaRPr lang="fr-FR"/>
          </a:p>
        </p:txBody>
      </p:sp>
    </p:spTree>
    <p:extLst>
      <p:ext uri="{BB962C8B-B14F-4D97-AF65-F5344CB8AC3E}">
        <p14:creationId xmlns:p14="http://schemas.microsoft.com/office/powerpoint/2010/main" val="15472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BA226-CEE5-447F-926F-41FFD1544B04}" type="slidenum">
              <a:rPr lang="fr-FR" smtClean="0"/>
              <a:t>3</a:t>
            </a:fld>
            <a:endParaRPr lang="fr-FR"/>
          </a:p>
        </p:txBody>
      </p:sp>
    </p:spTree>
    <p:extLst>
      <p:ext uri="{BB962C8B-B14F-4D97-AF65-F5344CB8AC3E}">
        <p14:creationId xmlns:p14="http://schemas.microsoft.com/office/powerpoint/2010/main" val="240289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BA226-CEE5-447F-926F-41FFD1544B04}" type="slidenum">
              <a:rPr lang="fr-FR" smtClean="0"/>
              <a:t>4</a:t>
            </a:fld>
            <a:endParaRPr lang="fr-FR"/>
          </a:p>
        </p:txBody>
      </p:sp>
    </p:spTree>
    <p:extLst>
      <p:ext uri="{BB962C8B-B14F-4D97-AF65-F5344CB8AC3E}">
        <p14:creationId xmlns:p14="http://schemas.microsoft.com/office/powerpoint/2010/main" val="264621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BA226-CEE5-447F-926F-41FFD1544B04}" type="slidenum">
              <a:rPr lang="fr-FR" smtClean="0"/>
              <a:t>5</a:t>
            </a:fld>
            <a:endParaRPr lang="fr-FR"/>
          </a:p>
        </p:txBody>
      </p:sp>
    </p:spTree>
    <p:extLst>
      <p:ext uri="{BB962C8B-B14F-4D97-AF65-F5344CB8AC3E}">
        <p14:creationId xmlns:p14="http://schemas.microsoft.com/office/powerpoint/2010/main" val="299598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A6E70BF-6504-4740-9CDC-77C10AA125E8}" type="datetimeFigureOut">
              <a:rPr lang="fr-FR" smtClean="0"/>
              <a:t>19/05/2025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251907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6E70BF-6504-4740-9CDC-77C10AA125E8}" type="datetimeFigureOut">
              <a:rPr lang="fr-FR" smtClean="0"/>
              <a:t>19/05/2025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143971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6E70BF-6504-4740-9CDC-77C10AA125E8}" type="datetimeFigureOut">
              <a:rPr lang="fr-FR" smtClean="0"/>
              <a:t>19/05/2025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161384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6E70BF-6504-4740-9CDC-77C10AA125E8}" type="datetimeFigureOut">
              <a:rPr lang="fr-FR" smtClean="0"/>
              <a:t>19/05/2025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349304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A6E70BF-6504-4740-9CDC-77C10AA125E8}" type="datetimeFigureOut">
              <a:rPr lang="fr-FR" smtClean="0"/>
              <a:t>19/05/2025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23395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A6E70BF-6504-4740-9CDC-77C10AA125E8}" type="datetimeFigureOut">
              <a:rPr lang="fr-FR" smtClean="0"/>
              <a:t>19/05/2025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376937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71"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A6E70BF-6504-4740-9CDC-77C10AA125E8}" type="datetimeFigureOut">
              <a:rPr lang="fr-FR" smtClean="0"/>
              <a:t>19/05/2025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248712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A6E70BF-6504-4740-9CDC-77C10AA125E8}" type="datetimeFigureOut">
              <a:rPr lang="fr-FR" smtClean="0"/>
              <a:t>19/05/2025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419816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20" name="Groupe 19"/>
          <p:cNvGrpSpPr/>
          <p:nvPr userDrawn="1"/>
        </p:nvGrpSpPr>
        <p:grpSpPr>
          <a:xfrm>
            <a:off x="0" y="21079"/>
            <a:ext cx="962239" cy="9116521"/>
            <a:chOff x="48175" y="21080"/>
            <a:chExt cx="962239" cy="9020418"/>
          </a:xfrm>
        </p:grpSpPr>
        <p:grpSp>
          <p:nvGrpSpPr>
            <p:cNvPr id="24" name="Groupe 23"/>
            <p:cNvGrpSpPr/>
            <p:nvPr/>
          </p:nvGrpSpPr>
          <p:grpSpPr>
            <a:xfrm>
              <a:off x="54655" y="21080"/>
              <a:ext cx="955759" cy="3944958"/>
              <a:chOff x="54655" y="21080"/>
              <a:chExt cx="955759" cy="3944958"/>
            </a:xfrm>
          </p:grpSpPr>
          <p:pic>
            <p:nvPicPr>
              <p:cNvPr id="32" name="Image 31"/>
              <p:cNvPicPr>
                <a:picLocks noChangeAspect="1"/>
              </p:cNvPicPr>
              <p:nvPr/>
            </p:nvPicPr>
            <p:blipFill rotWithShape="1">
              <a:blip r:embed="rId2" cstate="print">
                <a:extLst>
                  <a:ext uri="{28A0092B-C50C-407E-A947-70E740481C1C}">
                    <a14:useLocalDpi xmlns:a14="http://schemas.microsoft.com/office/drawing/2010/main" val="0"/>
                  </a:ext>
                </a:extLst>
              </a:blip>
              <a:srcRect l="5900"/>
              <a:stretch/>
            </p:blipFill>
            <p:spPr>
              <a:xfrm rot="5400000">
                <a:off x="-466757" y="542492"/>
                <a:ext cx="1998584" cy="955759"/>
              </a:xfrm>
              <a:prstGeom prst="rect">
                <a:avLst/>
              </a:prstGeom>
            </p:spPr>
          </p:pic>
          <p:pic>
            <p:nvPicPr>
              <p:cNvPr id="33" name="Image 32"/>
              <p:cNvPicPr>
                <a:picLocks noChangeAspect="1"/>
              </p:cNvPicPr>
              <p:nvPr/>
            </p:nvPicPr>
            <p:blipFill rotWithShape="1">
              <a:blip r:embed="rId2" cstate="print">
                <a:extLst>
                  <a:ext uri="{28A0092B-C50C-407E-A947-70E740481C1C}">
                    <a14:useLocalDpi xmlns:a14="http://schemas.microsoft.com/office/drawing/2010/main" val="0"/>
                  </a:ext>
                </a:extLst>
              </a:blip>
              <a:srcRect l="5900"/>
              <a:stretch/>
            </p:blipFill>
            <p:spPr>
              <a:xfrm rot="5400000">
                <a:off x="-466757" y="2488866"/>
                <a:ext cx="1998584" cy="955759"/>
              </a:xfrm>
              <a:prstGeom prst="rect">
                <a:avLst/>
              </a:prstGeom>
            </p:spPr>
          </p:pic>
        </p:grpSp>
        <p:grpSp>
          <p:nvGrpSpPr>
            <p:cNvPr id="28" name="Groupe 27"/>
            <p:cNvGrpSpPr/>
            <p:nvPr/>
          </p:nvGrpSpPr>
          <p:grpSpPr>
            <a:xfrm>
              <a:off x="48175" y="3939933"/>
              <a:ext cx="955759" cy="3944958"/>
              <a:chOff x="54655" y="21080"/>
              <a:chExt cx="955759" cy="3944958"/>
            </a:xfrm>
          </p:grpSpPr>
          <p:pic>
            <p:nvPicPr>
              <p:cNvPr id="30" name="Image 29"/>
              <p:cNvPicPr>
                <a:picLocks noChangeAspect="1"/>
              </p:cNvPicPr>
              <p:nvPr/>
            </p:nvPicPr>
            <p:blipFill rotWithShape="1">
              <a:blip r:embed="rId2" cstate="print">
                <a:extLst>
                  <a:ext uri="{28A0092B-C50C-407E-A947-70E740481C1C}">
                    <a14:useLocalDpi xmlns:a14="http://schemas.microsoft.com/office/drawing/2010/main" val="0"/>
                  </a:ext>
                </a:extLst>
              </a:blip>
              <a:srcRect l="5900"/>
              <a:stretch/>
            </p:blipFill>
            <p:spPr>
              <a:xfrm rot="5400000">
                <a:off x="-466757" y="542492"/>
                <a:ext cx="1998584" cy="955759"/>
              </a:xfrm>
              <a:prstGeom prst="rect">
                <a:avLst/>
              </a:prstGeom>
            </p:spPr>
          </p:pic>
          <p:pic>
            <p:nvPicPr>
              <p:cNvPr id="31" name="Image 30"/>
              <p:cNvPicPr>
                <a:picLocks noChangeAspect="1"/>
              </p:cNvPicPr>
              <p:nvPr/>
            </p:nvPicPr>
            <p:blipFill rotWithShape="1">
              <a:blip r:embed="rId2" cstate="print">
                <a:extLst>
                  <a:ext uri="{28A0092B-C50C-407E-A947-70E740481C1C}">
                    <a14:useLocalDpi xmlns:a14="http://schemas.microsoft.com/office/drawing/2010/main" val="0"/>
                  </a:ext>
                </a:extLst>
              </a:blip>
              <a:srcRect l="5900"/>
              <a:stretch/>
            </p:blipFill>
            <p:spPr>
              <a:xfrm rot="5400000">
                <a:off x="-466757" y="2488866"/>
                <a:ext cx="1998584" cy="955759"/>
              </a:xfrm>
              <a:prstGeom prst="rect">
                <a:avLst/>
              </a:prstGeom>
            </p:spPr>
          </p:pic>
        </p:grpSp>
        <p:pic>
          <p:nvPicPr>
            <p:cNvPr id="29" name="Image 28"/>
            <p:cNvPicPr>
              <a:picLocks noChangeAspect="1"/>
            </p:cNvPicPr>
            <p:nvPr/>
          </p:nvPicPr>
          <p:blipFill rotWithShape="1">
            <a:blip r:embed="rId3" cstate="print">
              <a:extLst>
                <a:ext uri="{28A0092B-C50C-407E-A947-70E740481C1C}">
                  <a14:useLocalDpi xmlns:a14="http://schemas.microsoft.com/office/drawing/2010/main" val="0"/>
                </a:ext>
              </a:extLst>
            </a:blip>
            <a:srcRect l="5900"/>
            <a:stretch/>
          </p:blipFill>
          <p:spPr>
            <a:xfrm rot="5400000">
              <a:off x="-63100" y="7974464"/>
              <a:ext cx="1178309" cy="955759"/>
            </a:xfrm>
            <a:prstGeom prst="rect">
              <a:avLst/>
            </a:prstGeom>
          </p:spPr>
        </p:pic>
      </p:grpSp>
      <p:sp>
        <p:nvSpPr>
          <p:cNvPr id="5" name="Rectangle 4">
            <a:extLst>
              <a:ext uri="{FF2B5EF4-FFF2-40B4-BE49-F238E27FC236}">
                <a16:creationId xmlns:a16="http://schemas.microsoft.com/office/drawing/2014/main" xmlns="" id="{997BAE68-FD60-48D1-3B49-DB78D1ADC344}"/>
              </a:ext>
            </a:extLst>
          </p:cNvPr>
          <p:cNvSpPr/>
          <p:nvPr userDrawn="1"/>
        </p:nvSpPr>
        <p:spPr>
          <a:xfrm>
            <a:off x="0" y="13740"/>
            <a:ext cx="6857999" cy="9116521"/>
          </a:xfrm>
          <a:prstGeom prst="rect">
            <a:avLst/>
          </a:prstGeom>
          <a:noFill/>
          <a:ln w="381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dirty="0"/>
          </a:p>
        </p:txBody>
      </p:sp>
    </p:spTree>
    <p:extLst>
      <p:ext uri="{BB962C8B-B14F-4D97-AF65-F5344CB8AC3E}">
        <p14:creationId xmlns:p14="http://schemas.microsoft.com/office/powerpoint/2010/main" val="334119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2" y="364068"/>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9"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2"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6E70BF-6504-4740-9CDC-77C10AA125E8}" type="datetimeFigureOut">
              <a:rPr lang="fr-FR" smtClean="0"/>
              <a:t>19/05/2025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260581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6E70BF-6504-4740-9CDC-77C10AA125E8}" type="datetimeFigureOut">
              <a:rPr lang="fr-FR" smtClean="0"/>
              <a:t>19/05/2025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24B924-6CFA-4767-AFC9-08A04FE958D9}" type="slidenum">
              <a:rPr lang="fr-FR" smtClean="0"/>
              <a:t>‹N°›</a:t>
            </a:fld>
            <a:endParaRPr lang="fr-FR"/>
          </a:p>
        </p:txBody>
      </p:sp>
    </p:spTree>
    <p:extLst>
      <p:ext uri="{BB962C8B-B14F-4D97-AF65-F5344CB8AC3E}">
        <p14:creationId xmlns:p14="http://schemas.microsoft.com/office/powerpoint/2010/main" val="353190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5"/>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A6E70BF-6504-4740-9CDC-77C10AA125E8}" type="datetimeFigureOut">
              <a:rPr lang="fr-FR" smtClean="0"/>
              <a:t>19/05/2025</a:t>
            </a:fld>
            <a:endParaRPr lang="fr-FR"/>
          </a:p>
        </p:txBody>
      </p:sp>
      <p:sp>
        <p:nvSpPr>
          <p:cNvPr id="5" name="Espace réservé du pied de page 4"/>
          <p:cNvSpPr>
            <a:spLocks noGrp="1"/>
          </p:cNvSpPr>
          <p:nvPr>
            <p:ph type="ftr" sz="quarter" idx="3"/>
          </p:nvPr>
        </p:nvSpPr>
        <p:spPr>
          <a:xfrm>
            <a:off x="2343150" y="8475135"/>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5"/>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F24B924-6CFA-4767-AFC9-08A04FE958D9}" type="slidenum">
              <a:rPr lang="fr-FR" smtClean="0"/>
              <a:t>‹N°›</a:t>
            </a:fld>
            <a:endParaRPr lang="fr-FR"/>
          </a:p>
        </p:txBody>
      </p:sp>
    </p:spTree>
    <p:extLst>
      <p:ext uri="{BB962C8B-B14F-4D97-AF65-F5344CB8AC3E}">
        <p14:creationId xmlns:p14="http://schemas.microsoft.com/office/powerpoint/2010/main" val="412778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03934" y="1014401"/>
            <a:ext cx="5736539" cy="584775"/>
          </a:xfrm>
          <a:prstGeom prst="rect">
            <a:avLst/>
          </a:prstGeom>
          <a:solidFill>
            <a:schemeClr val="bg1"/>
          </a:solidFill>
          <a:ln>
            <a:noFill/>
          </a:ln>
        </p:spPr>
        <p:txBody>
          <a:bodyPr wrap="square" anchor="ctr">
            <a:spAutoFit/>
          </a:bodyPr>
          <a:lstStyle/>
          <a:p>
            <a:pPr algn="ctr"/>
            <a:r>
              <a:rPr lang="fr-FR" sz="16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Numéro #13: Cybermenaces </a:t>
            </a:r>
            <a:r>
              <a:rPr lang="fr-FR" sz="16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internationales </a:t>
            </a:r>
            <a:br>
              <a:rPr lang="fr-FR" sz="16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br>
            <a:r>
              <a:rPr lang="fr-FR" sz="16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et réponses portuaires africaines</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12631"/>
          <a:stretch/>
        </p:blipFill>
        <p:spPr>
          <a:xfrm>
            <a:off x="1718198" y="59484"/>
            <a:ext cx="4214486" cy="874573"/>
          </a:xfrm>
          <a:prstGeom prst="rect">
            <a:avLst/>
          </a:prstGeom>
          <a:solidFill>
            <a:schemeClr val="bg1"/>
          </a:solidFill>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rcRect t="12068" b="23013"/>
          <a:stretch/>
        </p:blipFill>
        <p:spPr>
          <a:xfrm>
            <a:off x="1124744" y="1674217"/>
            <a:ext cx="5544615" cy="1945567"/>
          </a:xfrm>
          <a:prstGeom prst="rect">
            <a:avLst/>
          </a:prstGeom>
        </p:spPr>
      </p:pic>
      <p:sp>
        <p:nvSpPr>
          <p:cNvPr id="44" name="Rectangle 43"/>
          <p:cNvSpPr/>
          <p:nvPr/>
        </p:nvSpPr>
        <p:spPr>
          <a:xfrm>
            <a:off x="1017205" y="5191338"/>
            <a:ext cx="3000424" cy="567528"/>
          </a:xfrm>
          <a:prstGeom prst="rect">
            <a:avLst/>
          </a:prstGeom>
        </p:spPr>
        <p:txBody>
          <a:bodyPr wrap="square">
            <a:spAutoFit/>
          </a:bodyPr>
          <a:lstStyle/>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Figure 1:  Estimation du coût total de toutes les</a:t>
            </a:r>
          </a:p>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activités de cybercriminalité mondiales </a:t>
            </a:r>
          </a:p>
          <a:p>
            <a:pPr algn="ctr">
              <a:lnSpc>
                <a:spcPct val="50000"/>
              </a:lnSpc>
              <a:spcAft>
                <a:spcPts val="800"/>
              </a:spcAft>
            </a:pPr>
            <a:r>
              <a:rPr lang="fr-FR" sz="11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(2018 – 2029 / En milliards de dollars US)</a:t>
            </a:r>
          </a:p>
        </p:txBody>
      </p:sp>
      <p:grpSp>
        <p:nvGrpSpPr>
          <p:cNvPr id="18" name="Groupe 17"/>
          <p:cNvGrpSpPr/>
          <p:nvPr/>
        </p:nvGrpSpPr>
        <p:grpSpPr>
          <a:xfrm>
            <a:off x="1010415" y="5755571"/>
            <a:ext cx="3007213" cy="3107611"/>
            <a:chOff x="204323" y="874800"/>
            <a:chExt cx="3007213" cy="3107611"/>
          </a:xfrm>
        </p:grpSpPr>
        <p:cxnSp>
          <p:nvCxnSpPr>
            <p:cNvPr id="20" name="Connecteur droit 19"/>
            <p:cNvCxnSpPr/>
            <p:nvPr/>
          </p:nvCxnSpPr>
          <p:spPr>
            <a:xfrm>
              <a:off x="1404000" y="874800"/>
              <a:ext cx="0" cy="29520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149200" y="877824"/>
              <a:ext cx="0" cy="29520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881591" y="874800"/>
              <a:ext cx="0" cy="295200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à coins arrondis 29"/>
            <p:cNvSpPr/>
            <p:nvPr/>
          </p:nvSpPr>
          <p:spPr>
            <a:xfrm>
              <a:off x="674043" y="977102"/>
              <a:ext cx="130629"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674040" y="1204958"/>
              <a:ext cx="172431"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674040" y="1432814"/>
              <a:ext cx="433688"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674040" y="1662184"/>
              <a:ext cx="809900"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668815" y="1891554"/>
              <a:ext cx="1039805"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676651" y="2119410"/>
              <a:ext cx="1196975"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676651" y="2347266"/>
              <a:ext cx="1358538" cy="1440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668815" y="2575122"/>
              <a:ext cx="1510068" cy="144000"/>
            </a:xfrm>
            <a:prstGeom prst="roundRect">
              <a:avLst/>
            </a:prstGeom>
            <a:solidFill>
              <a:srgbClr val="00823B"/>
            </a:solidFill>
            <a:ln>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676651" y="2807662"/>
              <a:ext cx="1666823" cy="144000"/>
            </a:xfrm>
            <a:prstGeom prst="roundRect">
              <a:avLst/>
            </a:prstGeom>
            <a:solidFill>
              <a:srgbClr val="00823B"/>
            </a:solidFill>
            <a:ln>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676651" y="3040202"/>
              <a:ext cx="1823577" cy="144000"/>
            </a:xfrm>
            <a:prstGeom prst="roundRect">
              <a:avLst/>
            </a:prstGeom>
            <a:solidFill>
              <a:srgbClr val="00823B"/>
            </a:solidFill>
            <a:ln>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668815" y="3272742"/>
              <a:ext cx="2022133" cy="144000"/>
            </a:xfrm>
            <a:prstGeom prst="roundRect">
              <a:avLst/>
            </a:prstGeom>
            <a:solidFill>
              <a:srgbClr val="00823B"/>
            </a:solidFill>
            <a:ln>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668815" y="3503426"/>
              <a:ext cx="2298186" cy="144000"/>
            </a:xfrm>
            <a:prstGeom prst="roundRect">
              <a:avLst/>
            </a:prstGeom>
            <a:solidFill>
              <a:srgbClr val="00823B"/>
            </a:solidFill>
            <a:ln>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p:nvPr/>
          </p:nvCxnSpPr>
          <p:spPr>
            <a:xfrm>
              <a:off x="668122" y="877824"/>
              <a:ext cx="0" cy="288000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à coins arrondis 42"/>
            <p:cNvSpPr/>
            <p:nvPr/>
          </p:nvSpPr>
          <p:spPr>
            <a:xfrm>
              <a:off x="1147137" y="3792310"/>
              <a:ext cx="509628" cy="18810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a:solidFill>
                    <a:srgbClr val="002060"/>
                  </a:solidFill>
                </a:rPr>
                <a:t>5 000</a:t>
              </a:r>
            </a:p>
          </p:txBody>
        </p:sp>
        <p:sp>
          <p:nvSpPr>
            <p:cNvPr id="45" name="Rectangle à coins arrondis 44"/>
            <p:cNvSpPr/>
            <p:nvPr/>
          </p:nvSpPr>
          <p:spPr>
            <a:xfrm>
              <a:off x="1820923" y="3794305"/>
              <a:ext cx="646369" cy="18810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a:solidFill>
                    <a:srgbClr val="002060"/>
                  </a:solidFill>
                </a:rPr>
                <a:t>10 000</a:t>
              </a:r>
            </a:p>
          </p:txBody>
        </p:sp>
        <p:sp>
          <p:nvSpPr>
            <p:cNvPr id="46" name="Rectangle à coins arrondis 45"/>
            <p:cNvSpPr/>
            <p:nvPr/>
          </p:nvSpPr>
          <p:spPr>
            <a:xfrm>
              <a:off x="2551943" y="3792310"/>
              <a:ext cx="659593" cy="18810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dirty="0">
                  <a:solidFill>
                    <a:srgbClr val="002060"/>
                  </a:solidFill>
                </a:rPr>
                <a:t>15 000</a:t>
              </a:r>
            </a:p>
          </p:txBody>
        </p:sp>
        <p:cxnSp>
          <p:nvCxnSpPr>
            <p:cNvPr id="47" name="Connecteur droit 46"/>
            <p:cNvCxnSpPr/>
            <p:nvPr/>
          </p:nvCxnSpPr>
          <p:spPr>
            <a:xfrm flipH="1">
              <a:off x="666195" y="3738945"/>
              <a:ext cx="2484000"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208699" y="912264"/>
              <a:ext cx="498855" cy="276999"/>
            </a:xfrm>
            <a:prstGeom prst="rect">
              <a:avLst/>
            </a:prstGeom>
            <a:noFill/>
          </p:spPr>
          <p:txBody>
            <a:bodyPr wrap="none" rtlCol="0">
              <a:spAutoFit/>
            </a:bodyPr>
            <a:lstStyle/>
            <a:p>
              <a:r>
                <a:rPr lang="fr-FR" sz="1200" dirty="0">
                  <a:solidFill>
                    <a:srgbClr val="002060"/>
                  </a:solidFill>
                </a:rPr>
                <a:t>2018</a:t>
              </a:r>
            </a:p>
          </p:txBody>
        </p:sp>
        <p:sp>
          <p:nvSpPr>
            <p:cNvPr id="49" name="ZoneTexte 48"/>
            <p:cNvSpPr txBox="1"/>
            <p:nvPr/>
          </p:nvSpPr>
          <p:spPr>
            <a:xfrm>
              <a:off x="204323" y="1136945"/>
              <a:ext cx="498855" cy="276999"/>
            </a:xfrm>
            <a:prstGeom prst="rect">
              <a:avLst/>
            </a:prstGeom>
            <a:noFill/>
          </p:spPr>
          <p:txBody>
            <a:bodyPr wrap="none" rtlCol="0">
              <a:spAutoFit/>
            </a:bodyPr>
            <a:lstStyle/>
            <a:p>
              <a:r>
                <a:rPr lang="fr-FR" sz="1200" dirty="0">
                  <a:solidFill>
                    <a:srgbClr val="002060"/>
                  </a:solidFill>
                </a:rPr>
                <a:t>2019</a:t>
              </a:r>
            </a:p>
          </p:txBody>
        </p:sp>
        <p:sp>
          <p:nvSpPr>
            <p:cNvPr id="50" name="ZoneTexte 49"/>
            <p:cNvSpPr txBox="1"/>
            <p:nvPr/>
          </p:nvSpPr>
          <p:spPr>
            <a:xfrm>
              <a:off x="210330" y="1361626"/>
              <a:ext cx="498855" cy="276999"/>
            </a:xfrm>
            <a:prstGeom prst="rect">
              <a:avLst/>
            </a:prstGeom>
            <a:noFill/>
          </p:spPr>
          <p:txBody>
            <a:bodyPr wrap="none" rtlCol="0">
              <a:spAutoFit/>
            </a:bodyPr>
            <a:lstStyle/>
            <a:p>
              <a:r>
                <a:rPr lang="fr-FR" sz="1200" dirty="0">
                  <a:solidFill>
                    <a:srgbClr val="002060"/>
                  </a:solidFill>
                </a:rPr>
                <a:t>2020</a:t>
              </a:r>
            </a:p>
          </p:txBody>
        </p:sp>
        <p:sp>
          <p:nvSpPr>
            <p:cNvPr id="51" name="ZoneTexte 50"/>
            <p:cNvSpPr txBox="1"/>
            <p:nvPr/>
          </p:nvSpPr>
          <p:spPr>
            <a:xfrm>
              <a:off x="205954" y="1586307"/>
              <a:ext cx="498855" cy="276999"/>
            </a:xfrm>
            <a:prstGeom prst="rect">
              <a:avLst/>
            </a:prstGeom>
            <a:noFill/>
          </p:spPr>
          <p:txBody>
            <a:bodyPr wrap="none" rtlCol="0">
              <a:spAutoFit/>
            </a:bodyPr>
            <a:lstStyle/>
            <a:p>
              <a:r>
                <a:rPr lang="fr-FR" sz="1200" dirty="0">
                  <a:solidFill>
                    <a:srgbClr val="002060"/>
                  </a:solidFill>
                </a:rPr>
                <a:t>2021</a:t>
              </a:r>
            </a:p>
          </p:txBody>
        </p:sp>
        <p:sp>
          <p:nvSpPr>
            <p:cNvPr id="52" name="ZoneTexte 51"/>
            <p:cNvSpPr txBox="1"/>
            <p:nvPr/>
          </p:nvSpPr>
          <p:spPr>
            <a:xfrm>
              <a:off x="209481" y="1813087"/>
              <a:ext cx="498855" cy="276999"/>
            </a:xfrm>
            <a:prstGeom prst="rect">
              <a:avLst/>
            </a:prstGeom>
            <a:noFill/>
          </p:spPr>
          <p:txBody>
            <a:bodyPr wrap="none" rtlCol="0">
              <a:spAutoFit/>
            </a:bodyPr>
            <a:lstStyle/>
            <a:p>
              <a:r>
                <a:rPr lang="fr-FR" sz="1200" dirty="0">
                  <a:solidFill>
                    <a:srgbClr val="002060"/>
                  </a:solidFill>
                </a:rPr>
                <a:t>2022</a:t>
              </a:r>
            </a:p>
          </p:txBody>
        </p:sp>
        <p:sp>
          <p:nvSpPr>
            <p:cNvPr id="53" name="ZoneTexte 52"/>
            <p:cNvSpPr txBox="1"/>
            <p:nvPr/>
          </p:nvSpPr>
          <p:spPr>
            <a:xfrm>
              <a:off x="205105" y="2037768"/>
              <a:ext cx="498855" cy="276999"/>
            </a:xfrm>
            <a:prstGeom prst="rect">
              <a:avLst/>
            </a:prstGeom>
            <a:noFill/>
          </p:spPr>
          <p:txBody>
            <a:bodyPr wrap="none" rtlCol="0">
              <a:spAutoFit/>
            </a:bodyPr>
            <a:lstStyle/>
            <a:p>
              <a:r>
                <a:rPr lang="fr-FR" sz="1200" dirty="0">
                  <a:solidFill>
                    <a:srgbClr val="002060"/>
                  </a:solidFill>
                </a:rPr>
                <a:t>2023</a:t>
              </a:r>
            </a:p>
          </p:txBody>
        </p:sp>
        <p:sp>
          <p:nvSpPr>
            <p:cNvPr id="54" name="ZoneTexte 53"/>
            <p:cNvSpPr txBox="1"/>
            <p:nvPr/>
          </p:nvSpPr>
          <p:spPr>
            <a:xfrm>
              <a:off x="211112" y="2262449"/>
              <a:ext cx="498855" cy="276999"/>
            </a:xfrm>
            <a:prstGeom prst="rect">
              <a:avLst/>
            </a:prstGeom>
            <a:noFill/>
          </p:spPr>
          <p:txBody>
            <a:bodyPr wrap="none" rtlCol="0">
              <a:spAutoFit/>
            </a:bodyPr>
            <a:lstStyle/>
            <a:p>
              <a:r>
                <a:rPr lang="fr-FR" sz="1200" dirty="0">
                  <a:solidFill>
                    <a:srgbClr val="002060"/>
                  </a:solidFill>
                </a:rPr>
                <a:t>2024</a:t>
              </a:r>
            </a:p>
          </p:txBody>
        </p:sp>
        <p:sp>
          <p:nvSpPr>
            <p:cNvPr id="55" name="ZoneTexte 54"/>
            <p:cNvSpPr txBox="1"/>
            <p:nvPr/>
          </p:nvSpPr>
          <p:spPr>
            <a:xfrm>
              <a:off x="206736" y="2487130"/>
              <a:ext cx="498855" cy="276999"/>
            </a:xfrm>
            <a:prstGeom prst="rect">
              <a:avLst/>
            </a:prstGeom>
            <a:noFill/>
          </p:spPr>
          <p:txBody>
            <a:bodyPr wrap="none" rtlCol="0">
              <a:spAutoFit/>
            </a:bodyPr>
            <a:lstStyle/>
            <a:p>
              <a:r>
                <a:rPr lang="fr-FR" sz="1200" i="1" dirty="0">
                  <a:solidFill>
                    <a:srgbClr val="002060"/>
                  </a:solidFill>
                </a:rPr>
                <a:t>2025</a:t>
              </a:r>
            </a:p>
          </p:txBody>
        </p:sp>
        <p:sp>
          <p:nvSpPr>
            <p:cNvPr id="56" name="ZoneTexte 55"/>
            <p:cNvSpPr txBox="1"/>
            <p:nvPr/>
          </p:nvSpPr>
          <p:spPr>
            <a:xfrm>
              <a:off x="206511" y="2725133"/>
              <a:ext cx="498855" cy="276999"/>
            </a:xfrm>
            <a:prstGeom prst="rect">
              <a:avLst/>
            </a:prstGeom>
            <a:noFill/>
          </p:spPr>
          <p:txBody>
            <a:bodyPr wrap="none" rtlCol="0">
              <a:spAutoFit/>
            </a:bodyPr>
            <a:lstStyle/>
            <a:p>
              <a:r>
                <a:rPr lang="fr-FR" sz="1200" i="1" dirty="0">
                  <a:solidFill>
                    <a:srgbClr val="002060"/>
                  </a:solidFill>
                </a:rPr>
                <a:t>2026</a:t>
              </a:r>
            </a:p>
          </p:txBody>
        </p:sp>
        <p:sp>
          <p:nvSpPr>
            <p:cNvPr id="57" name="ZoneTexte 56"/>
            <p:cNvSpPr txBox="1"/>
            <p:nvPr/>
          </p:nvSpPr>
          <p:spPr>
            <a:xfrm>
              <a:off x="204323" y="2966728"/>
              <a:ext cx="498855" cy="276999"/>
            </a:xfrm>
            <a:prstGeom prst="rect">
              <a:avLst/>
            </a:prstGeom>
            <a:noFill/>
          </p:spPr>
          <p:txBody>
            <a:bodyPr wrap="none" rtlCol="0">
              <a:spAutoFit/>
            </a:bodyPr>
            <a:lstStyle/>
            <a:p>
              <a:r>
                <a:rPr lang="fr-FR" sz="1200" i="1" dirty="0">
                  <a:solidFill>
                    <a:srgbClr val="002060"/>
                  </a:solidFill>
                </a:rPr>
                <a:t>2027</a:t>
              </a:r>
            </a:p>
          </p:txBody>
        </p:sp>
        <p:sp>
          <p:nvSpPr>
            <p:cNvPr id="58" name="ZoneTexte 57"/>
            <p:cNvSpPr txBox="1"/>
            <p:nvPr/>
          </p:nvSpPr>
          <p:spPr>
            <a:xfrm>
              <a:off x="210330" y="3191409"/>
              <a:ext cx="498855" cy="276999"/>
            </a:xfrm>
            <a:prstGeom prst="rect">
              <a:avLst/>
            </a:prstGeom>
            <a:noFill/>
          </p:spPr>
          <p:txBody>
            <a:bodyPr wrap="none" rtlCol="0">
              <a:spAutoFit/>
            </a:bodyPr>
            <a:lstStyle/>
            <a:p>
              <a:r>
                <a:rPr lang="fr-FR" sz="1200" i="1" dirty="0">
                  <a:solidFill>
                    <a:srgbClr val="002060"/>
                  </a:solidFill>
                </a:rPr>
                <a:t>2028</a:t>
              </a:r>
            </a:p>
          </p:txBody>
        </p:sp>
        <p:sp>
          <p:nvSpPr>
            <p:cNvPr id="59" name="ZoneTexte 58"/>
            <p:cNvSpPr txBox="1"/>
            <p:nvPr/>
          </p:nvSpPr>
          <p:spPr>
            <a:xfrm>
              <a:off x="205954" y="3416090"/>
              <a:ext cx="498855" cy="276999"/>
            </a:xfrm>
            <a:prstGeom prst="rect">
              <a:avLst/>
            </a:prstGeom>
            <a:noFill/>
          </p:spPr>
          <p:txBody>
            <a:bodyPr wrap="none" rtlCol="0">
              <a:spAutoFit/>
            </a:bodyPr>
            <a:lstStyle/>
            <a:p>
              <a:r>
                <a:rPr lang="fr-FR" sz="1200" i="1" dirty="0">
                  <a:solidFill>
                    <a:srgbClr val="002060"/>
                  </a:solidFill>
                </a:rPr>
                <a:t>2029</a:t>
              </a:r>
            </a:p>
          </p:txBody>
        </p:sp>
      </p:grpSp>
      <p:sp>
        <p:nvSpPr>
          <p:cNvPr id="3" name="ZoneTexte 2"/>
          <p:cNvSpPr txBox="1"/>
          <p:nvPr/>
        </p:nvSpPr>
        <p:spPr>
          <a:xfrm rot="16200000">
            <a:off x="3269934" y="7544832"/>
            <a:ext cx="1080745" cy="215444"/>
          </a:xfrm>
          <a:prstGeom prst="rect">
            <a:avLst/>
          </a:prstGeom>
          <a:noFill/>
        </p:spPr>
        <p:txBody>
          <a:bodyPr wrap="none" rtlCol="0">
            <a:spAutoFit/>
          </a:bodyPr>
          <a:lstStyle/>
          <a:p>
            <a:r>
              <a:rPr lang="fr-FR" sz="800" dirty="0">
                <a:solidFill>
                  <a:srgbClr val="002060"/>
                </a:solidFill>
              </a:rPr>
              <a:t>Source: </a:t>
            </a:r>
            <a:r>
              <a:rPr lang="fr-FR" sz="800" dirty="0" err="1">
                <a:solidFill>
                  <a:srgbClr val="002060"/>
                </a:solidFill>
              </a:rPr>
              <a:t>Statista</a:t>
            </a:r>
            <a:r>
              <a:rPr lang="fr-FR" sz="800" dirty="0">
                <a:solidFill>
                  <a:srgbClr val="002060"/>
                </a:solidFill>
              </a:rPr>
              <a:t> 2025 </a:t>
            </a:r>
          </a:p>
        </p:txBody>
      </p:sp>
      <p:sp>
        <p:nvSpPr>
          <p:cNvPr id="60" name="Rectangle 59"/>
          <p:cNvSpPr/>
          <p:nvPr/>
        </p:nvSpPr>
        <p:spPr>
          <a:xfrm>
            <a:off x="4000353" y="5084325"/>
            <a:ext cx="2740120" cy="4024179"/>
          </a:xfrm>
          <a:prstGeom prst="rect">
            <a:avLst/>
          </a:prstGeom>
          <a:noFill/>
          <a:ln>
            <a:noFill/>
          </a:ln>
        </p:spPr>
        <p:txBody>
          <a:bodyPr wrap="square">
            <a:spAutoFit/>
          </a:bodyPr>
          <a:lstStyle/>
          <a:p>
            <a:pPr algn="just">
              <a:spcAft>
                <a:spcPts val="300"/>
              </a:spcAft>
            </a:pP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Selon Kaspersky, plus de 131 millions de menaces informatiques ont été détectées en Afrique en 2024. La Commission économique africaine des Nations Unies indique que le faible niveau de préparation du continent en matière de cyber sécurité coûterait déjà aux États près de 4 milliards de dollars du fait de la seule cybercriminalité.</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Ces ordres de grandeur ne pointent pas une réalité structurelle et macro-économique du continent : la plupart des Etats, qu’ils soient côtiers ou enclavés, demeurent tributaires de la continuité d’activités et de la sécurité des données traitées dans les  écosystèmes portuaires, Véritables poumons du fonctionnement vital des sociétés africaines, les ports constituent des points focaux de l’échange et du traitement de milliards de données quotidiennes qui interconnectent des milliers de parties prenantes publiques et privées. En cela, les autorités portuaires portent la responsabilité de plus que jamais sécuriser leurs vastes territoires numériques.</a:t>
            </a:r>
          </a:p>
        </p:txBody>
      </p:sp>
      <p:sp>
        <p:nvSpPr>
          <p:cNvPr id="22" name="Rectangle 21"/>
          <p:cNvSpPr/>
          <p:nvPr/>
        </p:nvSpPr>
        <p:spPr>
          <a:xfrm>
            <a:off x="1003934" y="3753361"/>
            <a:ext cx="5736539" cy="1331134"/>
          </a:xfrm>
          <a:prstGeom prst="rect">
            <a:avLst/>
          </a:prstGeom>
          <a:noFill/>
          <a:ln>
            <a:noFill/>
          </a:ln>
        </p:spPr>
        <p:txBody>
          <a:bodyPr wrap="square">
            <a:spAutoFit/>
          </a:bodyPr>
          <a:lstStyle/>
          <a:p>
            <a:pPr algn="just">
              <a:spcAft>
                <a:spcPts val="300"/>
              </a:spcAft>
            </a:pPr>
            <a:r>
              <a:rPr lang="fr-FR" sz="1200" b="1" dirty="0">
                <a:solidFill>
                  <a:srgbClr val="002060"/>
                </a:solidFill>
                <a:latin typeface="Calibri Light" panose="020F0302020204030204" pitchFamily="34" charset="0"/>
                <a:cs typeface="Calibri Light" panose="020F0302020204030204" pitchFamily="34" charset="0"/>
              </a:rPr>
              <a:t>Le continent et ses ports : des cibles privilégiées des cybercriminels de demain ? </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La cybercriminalité, sous toutes ses formes connues, connait une croissance linéaire avec une projection du coût total mondial en 2029 qui doublerait par rapport à 2022  pour dépasser les 15000 milliards de dollars US. Le continent africain demeure le moins concerné, tant en terme d’attaques totales que de montants financiers. Toutefois, deux données essentielles à garder à l’esprit : le numérique devrait contribuer pour 180 milliards de dollars au PIB du continent en 2025 et pourrait atteindre 700 milliards de dollars d’ici 2050. </a:t>
            </a:r>
          </a:p>
        </p:txBody>
      </p:sp>
    </p:spTree>
    <p:extLst>
      <p:ext uri="{BB962C8B-B14F-4D97-AF65-F5344CB8AC3E}">
        <p14:creationId xmlns:p14="http://schemas.microsoft.com/office/powerpoint/2010/main" val="278839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291134" y="142921"/>
            <a:ext cx="3429000" cy="430887"/>
          </a:xfrm>
          <a:prstGeom prst="rect">
            <a:avLst/>
          </a:prstGeom>
        </p:spPr>
        <p:txBody>
          <a:bodyPr>
            <a:spAutoFit/>
          </a:bodyPr>
          <a:lstStyle/>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r>
              <a:rPr lang="fr-FR" sz="1100" dirty="0">
                <a:solidFill>
                  <a:srgbClr val="002060"/>
                </a:solidFill>
                <a:latin typeface="Calibri Light" panose="020F0302020204030204" pitchFamily="34" charset="0"/>
                <a:cs typeface="Calibri Light" panose="020F0302020204030204" pitchFamily="34" charset="0"/>
              </a:rPr>
              <a:t>  </a:t>
            </a:r>
          </a:p>
        </p:txBody>
      </p:sp>
      <p:sp>
        <p:nvSpPr>
          <p:cNvPr id="22" name="Rectangle 21"/>
          <p:cNvSpPr/>
          <p:nvPr/>
        </p:nvSpPr>
        <p:spPr>
          <a:xfrm>
            <a:off x="1025507" y="21079"/>
            <a:ext cx="5613502" cy="9079409"/>
          </a:xfrm>
          <a:prstGeom prst="rect">
            <a:avLst/>
          </a:prstGeom>
        </p:spPr>
        <p:txBody>
          <a:bodyPr wrap="square">
            <a:spAutoFit/>
          </a:bodyPr>
          <a:lstStyle/>
          <a:p>
            <a:pPr algn="just">
              <a:spcAft>
                <a:spcPts val="300"/>
              </a:spcAft>
            </a:pPr>
            <a:r>
              <a:rPr lang="fr-FR" sz="1200" b="1" dirty="0">
                <a:solidFill>
                  <a:srgbClr val="002060"/>
                </a:solidFill>
                <a:latin typeface="Calibri Light" panose="020F0302020204030204" pitchFamily="34" charset="0"/>
                <a:cs typeface="Calibri Light" panose="020F0302020204030204" pitchFamily="34" charset="0"/>
              </a:rPr>
              <a:t>Mieux comprendre pour mieux agir contre toutes les formes de cybercriminalité </a:t>
            </a:r>
            <a:r>
              <a:rPr lang="fr-FR" sz="1100" dirty="0"/>
              <a:t> </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Les cybermenaces mondiales évoluent sans cesse, devenant des instruments de pouvoir, d’influence et de profit avec des menaces toujours plus élaborées contre la disponibilité, l’intégrité et la confidentialité de l’information. Les attaques contre la disponibilité visent à rendre un service ou une infrastructure inutilisable avec par exemple des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ransomwares</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qui peuvent paralyser le fonctionnement d’un terminal portuaire, en chiffrant leurs données contre rançon. Les atteintes à la confidentialité visent à conduire des vols d’information, revendues sur  le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Dark</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Web </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ou utilisées pour des escroqueries comme furent victimes des ports d’envergure comme Los Angeles ou Barcelone. Enfin, les atteintes à l’intégrité cherchent à altérer des données ou des systèmes avec des manipulations de résultats, de modification d’informations ou encore de piratage d’algorithmes. Le cas du port d’Anvers infiltré par des organisations mafieuses permettant de falsifier le contrôle des plombs douaniers sur des conteneurs bourrés de produits illicites avait fait grand bruit du fait de la sophistication des procédés digitaux.</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En termes de modes opératoires offensifs, les principaux identifiés à ce jour sont : les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rançongiciels</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le plus souvent déployés à la suite de campagnes de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phishing</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ou de ses variantes –, l’exploitation de vulnérabilités sur des systèmes exposés, l’usurpation d’identités numériques, ainsi que diverses formes d’ingénierie sociale, visant à manipuler les individus pour contourner les protections techniques (Figure 2). </a:t>
            </a: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La cybercriminalité mondiale s’est professionnalisée et structurée avec des groupes cybercriminels organisés qui tirent profit d’activités numériques discrètes, rentables et peu risqués. Cette dynamique est renforcée par l’émergence du "Hacking-as-a-Service", qui permet à des acteurs non techniques de louer des outils d’attaque prêts à l’emploi sur le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Dark</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Web</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Les acteurs étatiques ou affiliés aux États agissent pour des objectifs stratégiques, économiques ou géopolitiques et leurs cibles privilégiées sont les infrastructures critiques, notamment dans les secteurs de l’énergie, des transports ou encore des télécommunications. </a:t>
            </a:r>
          </a:p>
        </p:txBody>
      </p:sp>
      <p:pic>
        <p:nvPicPr>
          <p:cNvPr id="2" name="Image 1"/>
          <p:cNvPicPr>
            <a:picLocks noChangeAspect="1"/>
          </p:cNvPicPr>
          <p:nvPr/>
        </p:nvPicPr>
        <p:blipFill>
          <a:blip r:embed="rId3"/>
          <a:stretch>
            <a:fillRect/>
          </a:stretch>
        </p:blipFill>
        <p:spPr>
          <a:xfrm>
            <a:off x="116632" y="3681833"/>
            <a:ext cx="6569896" cy="3870637"/>
          </a:xfrm>
          <a:prstGeom prst="rect">
            <a:avLst/>
          </a:prstGeom>
        </p:spPr>
      </p:pic>
      <p:sp>
        <p:nvSpPr>
          <p:cNvPr id="17" name="Rectangle 16"/>
          <p:cNvSpPr/>
          <p:nvPr/>
        </p:nvSpPr>
        <p:spPr>
          <a:xfrm>
            <a:off x="1010414" y="3220398"/>
            <a:ext cx="5733483" cy="415498"/>
          </a:xfrm>
          <a:prstGeom prst="rect">
            <a:avLst/>
          </a:prstGeom>
        </p:spPr>
        <p:txBody>
          <a:bodyPr wrap="square">
            <a:spAutoFit/>
          </a:bodyPr>
          <a:lstStyle/>
          <a:p>
            <a:pPr algn="ctr"/>
            <a: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Figure 2:  Cartographie des principales menaces en matière </a:t>
            </a:r>
            <a:b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 cybercriminalité par CYBERWINGS et Catalyst </a:t>
            </a:r>
          </a:p>
        </p:txBody>
      </p:sp>
      <p:pic>
        <p:nvPicPr>
          <p:cNvPr id="5" name="Picture 4">
            <a:extLst>
              <a:ext uri="{FF2B5EF4-FFF2-40B4-BE49-F238E27FC236}">
                <a16:creationId xmlns:a16="http://schemas.microsoft.com/office/drawing/2014/main" xmlns="" id="{8B701B07-FB5D-B1D9-E6A0-F4333EC68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55" y="7220831"/>
            <a:ext cx="719046" cy="197027"/>
          </a:xfrm>
          <a:prstGeom prst="rect">
            <a:avLst/>
          </a:prstGeom>
        </p:spPr>
      </p:pic>
    </p:spTree>
    <p:extLst>
      <p:ext uri="{BB962C8B-B14F-4D97-AF65-F5344CB8AC3E}">
        <p14:creationId xmlns:p14="http://schemas.microsoft.com/office/powerpoint/2010/main" val="27092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5516" y="7506712"/>
            <a:ext cx="5854602" cy="261610"/>
          </a:xfrm>
          <a:prstGeom prst="rect">
            <a:avLst/>
          </a:prstGeom>
        </p:spPr>
        <p:txBody>
          <a:bodyPr wrap="square">
            <a:spAutoFit/>
          </a:bodyPr>
          <a:lstStyle/>
          <a:p>
            <a:pPr algn="just"/>
            <a:endParaRPr lang="fr-FR" sz="1100" dirty="0">
              <a:solidFill>
                <a:srgbClr val="002060"/>
              </a:solidFill>
              <a:latin typeface="Calibri Light" panose="020F0302020204030204" pitchFamily="34" charset="0"/>
              <a:cs typeface="Calibri Light" panose="020F0302020204030204" pitchFamily="34" charset="0"/>
            </a:endParaRPr>
          </a:p>
        </p:txBody>
      </p:sp>
      <p:sp>
        <p:nvSpPr>
          <p:cNvPr id="5" name="Rectangle 4"/>
          <p:cNvSpPr/>
          <p:nvPr/>
        </p:nvSpPr>
        <p:spPr>
          <a:xfrm>
            <a:off x="1055439" y="755576"/>
            <a:ext cx="5826198" cy="6032421"/>
          </a:xfrm>
          <a:prstGeom prst="rect">
            <a:avLst/>
          </a:prstGeom>
        </p:spPr>
        <p:txBody>
          <a:bodyPr wrap="square">
            <a:spAutoFit/>
          </a:bodyPr>
          <a:lstStyle/>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b="1" dirty="0">
              <a:solidFill>
                <a:srgbClr val="002060"/>
              </a:solidFill>
              <a:latin typeface="Calibri Light" panose="020F0302020204030204" pitchFamily="34" charset="0"/>
              <a:cs typeface="Calibri Light" panose="020F0302020204030204" pitchFamily="34" charset="0"/>
            </a:endParaRPr>
          </a:p>
          <a:p>
            <a:pPr algn="just"/>
            <a:r>
              <a:rPr lang="fr-FR" sz="1200" b="1" dirty="0">
                <a:solidFill>
                  <a:srgbClr val="002060"/>
                </a:solidFill>
                <a:latin typeface="Calibri Light" panose="020F0302020204030204" pitchFamily="34" charset="0"/>
                <a:cs typeface="Calibri Light" panose="020F0302020204030204" pitchFamily="34" charset="0"/>
              </a:rPr>
              <a:t> </a:t>
            </a:r>
          </a:p>
        </p:txBody>
      </p:sp>
      <p:sp>
        <p:nvSpPr>
          <p:cNvPr id="2" name="Rectangle 1"/>
          <p:cNvSpPr/>
          <p:nvPr/>
        </p:nvSpPr>
        <p:spPr>
          <a:xfrm>
            <a:off x="1034755" y="107504"/>
            <a:ext cx="5706613" cy="4001095"/>
          </a:xfrm>
          <a:prstGeom prst="rect">
            <a:avLst/>
          </a:prstGeom>
        </p:spPr>
        <p:txBody>
          <a:bodyPr wrap="square">
            <a:spAutoFit/>
          </a:bodyPr>
          <a:lstStyle/>
          <a:p>
            <a:pPr algn="just">
              <a:spcAft>
                <a:spcPts val="300"/>
              </a:spcAft>
            </a:pPr>
            <a:r>
              <a:rPr lang="fr-FR" sz="1200" b="1" dirty="0">
                <a:solidFill>
                  <a:srgbClr val="002060"/>
                </a:solidFill>
                <a:latin typeface="Calibri Light" panose="020F0302020204030204" pitchFamily="34" charset="0"/>
                <a:cs typeface="Calibri Light" panose="020F0302020204030204" pitchFamily="34" charset="0"/>
              </a:rPr>
              <a:t>Les ports: écosystèmes stratégiques fragiles face aux cyberattaques modernes</a:t>
            </a:r>
          </a:p>
          <a:p>
            <a:pPr lvl="0"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L’écosystème portuaire est particulièrement vulnérable face aux cybermenaces, en raison de sa forte dépendance aux technologies numériques et à l’interconnexion de multiples systèmes logistiques, industriels et administratifs. En juillet 2021, les ports sud-africains ont été la cible d'une cyberattaque majeure, perturbant significativement les opérations logistiques du pays. La société publique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Transnet</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gestionnaire des principaux ports du pays, a été victime d'une attaque par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rançongiciel</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qui a entraîné la déclaration de force majeure sur plusieurs terminaux clés, notamment ceux de Durban,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Ngqura</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Port Elizabeth et Le Cap (Figure 3). </a:t>
            </a: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Rectangle 17"/>
          <p:cNvSpPr/>
          <p:nvPr/>
        </p:nvSpPr>
        <p:spPr>
          <a:xfrm>
            <a:off x="1055438" y="1687865"/>
            <a:ext cx="5682741" cy="176972"/>
          </a:xfrm>
          <a:prstGeom prst="rect">
            <a:avLst/>
          </a:prstGeom>
        </p:spPr>
        <p:txBody>
          <a:bodyPr wrap="square">
            <a:spAutoFit/>
          </a:bodyPr>
          <a:lstStyle/>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Figure 3: Les activités conteneurisées du premier port d’Afrique du sud attaquées en 2021 </a:t>
            </a:r>
          </a:p>
        </p:txBody>
      </p:sp>
      <p:pic>
        <p:nvPicPr>
          <p:cNvPr id="1026" name="Picture 2" descr="https://www.transnetportterminals.net/images/Gallery/Durban1/DBNC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 t="28770" b="17231"/>
          <a:stretch/>
        </p:blipFill>
        <p:spPr bwMode="auto">
          <a:xfrm>
            <a:off x="1041235" y="1890923"/>
            <a:ext cx="5682741" cy="21516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882" y="3950920"/>
            <a:ext cx="6720297" cy="5157584"/>
          </a:xfrm>
          <a:prstGeom prst="rect">
            <a:avLst/>
          </a:prstGeom>
          <a:solidFill>
            <a:schemeClr val="bg1"/>
          </a:solidFill>
        </p:spPr>
        <p:txBody>
          <a:bodyPr wrap="square" lIns="182880" rIns="182880">
            <a:noAutofit/>
          </a:bodyPr>
          <a:lstStyle/>
          <a:p>
            <a:pPr algn="just">
              <a:spcAft>
                <a:spcPts val="300"/>
              </a:spcAft>
            </a:pP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Les ports peuvent être des victimes collatérales du fait du fonctionnement numérique des chaînes de transport. En 2017, l’attaque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NotPetya</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 frappé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Maersk</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Line et paralysé 76 ports dans le monde, causant jusqu’à 300 millions de dollars de pertes qui impliquaient plusieurs terminaux africains. En 2020, CMA CGM a été visé par un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rançongiciel</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perturbant ses services et affectant ses opérations dans plusieurs régions, y compris en Afrique de l’Ouest et du Centre. Le fonctionnement portuaire africain réunit toutes les conditions d’un terreau fertile pour les cyberattaques, en raison de l’évolution rapide de ses infrastructures numériques, de sa complexité opérationnelle croissante et de son rôle stratégique dans les chaînes logistiques régionales et mondiales. La numérisation accélérée des systèmes portuaires a souvent été impulsée pour améliorer l'efficacité, la traçabilité et la compétitivité; sans intégrer souvent les principes de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dès la conception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secure</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by design</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ou dans les configurations initiales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secure</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by default</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Résultat : des systèmes modernes mais vulnérables, insuffisamment protégés contre des menaces de plus en plus sophistiquées.</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Les ports africains sont au cœur d’un écosystème hautement interconnecté : autorités portuaires, opérateurs de terminaux, services douaniers, entreprises logistiques, navires eux-mêmes, et acteurs de l’hinterland (transporteurs, entrepôts, corridors logistiques). Cette interconnexion numérique multiplie les points d’entrée potentiels pour les attaquants, tout en rendant plus difficile la détection et la limitation de la propagation d’une attaque. À cela s’ajoute la cohabitation entre les systèmes IT (</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information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technology</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et OT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operational</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1100"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technology</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comme les grues, les convoyeurs ou les systèmes de surveillance. Or, les infrastructures OT, historiquement conçues pour fonctionner de manière isolée, n’intègrent pas nativement de mécanismes de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et deviennent particulièrement exposées lorsqu’elles sont mises en réseau.</a:t>
            </a:r>
          </a:p>
          <a:p>
            <a:pPr algn="just">
              <a:spcAft>
                <a:spcPts val="300"/>
              </a:spcAft>
            </a:pP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La numérisation portuaire africaine ne peut être réellement efficace et durable sans une politique cybersécurité claire, structurée et intégrée dans la gouvernance des ports avec trois objectifs clairs: </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1- </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Documenter les processus </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pour garantir la continuité organisationnelle, la résilience et l’opérationnalité</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2- </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Piloter la gestion des tiers </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comme un enjeu stratégique de gouvernance avec des exigences minimales de sécurité, des contrats encadrés, des audits réguliers et une responsabilité partagée dans la prévention des risques.</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3-</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S’aligner sur les standards internationaux </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avec des référentiels internationaux en matière de </a:t>
            </a:r>
            <a:r>
              <a:rPr lang="fr-FR" sz="1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11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ISO 27001, NIS2, IEC 62443, etc.), </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gage de sérieux et de confiance. </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Intégrer une politique cyber dans la numérisation portuaire n’est pas une option technique mais un choix de gouvernance, de souveraineté et d’attractivité économique.</a:t>
            </a:r>
          </a:p>
        </p:txBody>
      </p:sp>
      <p:sp>
        <p:nvSpPr>
          <p:cNvPr id="19" name="ZoneTexte 18"/>
          <p:cNvSpPr txBox="1"/>
          <p:nvPr/>
        </p:nvSpPr>
        <p:spPr>
          <a:xfrm>
            <a:off x="1014359" y="3648038"/>
            <a:ext cx="1879041" cy="215444"/>
          </a:xfrm>
          <a:prstGeom prst="rect">
            <a:avLst/>
          </a:prstGeom>
          <a:noFill/>
        </p:spPr>
        <p:txBody>
          <a:bodyPr wrap="none" rtlCol="0">
            <a:spAutoFit/>
          </a:bodyPr>
          <a:lstStyle/>
          <a:p>
            <a:r>
              <a:rPr lang="fr-FR" sz="800" dirty="0">
                <a:solidFill>
                  <a:srgbClr val="F2F2F2"/>
                </a:solidFill>
              </a:rPr>
              <a:t>Source: Site internet de TRANSNET 2025 </a:t>
            </a:r>
          </a:p>
        </p:txBody>
      </p:sp>
    </p:spTree>
    <p:extLst>
      <p:ext uri="{BB962C8B-B14F-4D97-AF65-F5344CB8AC3E}">
        <p14:creationId xmlns:p14="http://schemas.microsoft.com/office/powerpoint/2010/main" val="255038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5516" y="7506712"/>
            <a:ext cx="5854602" cy="261610"/>
          </a:xfrm>
          <a:prstGeom prst="rect">
            <a:avLst/>
          </a:prstGeom>
        </p:spPr>
        <p:txBody>
          <a:bodyPr wrap="square">
            <a:spAutoFit/>
          </a:bodyPr>
          <a:lstStyle/>
          <a:p>
            <a:pPr algn="just"/>
            <a:endParaRPr lang="fr-FR" sz="1100" dirty="0">
              <a:solidFill>
                <a:srgbClr val="002060"/>
              </a:solidFill>
              <a:latin typeface="Calibri Light" panose="020F0302020204030204" pitchFamily="34" charset="0"/>
              <a:cs typeface="Calibri Light" panose="020F0302020204030204" pitchFamily="34" charset="0"/>
            </a:endParaRPr>
          </a:p>
        </p:txBody>
      </p:sp>
      <p:sp>
        <p:nvSpPr>
          <p:cNvPr id="5" name="Rectangle 4"/>
          <p:cNvSpPr/>
          <p:nvPr/>
        </p:nvSpPr>
        <p:spPr>
          <a:xfrm>
            <a:off x="1055439" y="755576"/>
            <a:ext cx="5826198" cy="6032421"/>
          </a:xfrm>
          <a:prstGeom prst="rect">
            <a:avLst/>
          </a:prstGeom>
        </p:spPr>
        <p:txBody>
          <a:bodyPr wrap="square">
            <a:spAutoFit/>
          </a:bodyPr>
          <a:lstStyle/>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dirty="0">
              <a:solidFill>
                <a:srgbClr val="002060"/>
              </a:solidFill>
              <a:latin typeface="Calibri Light" panose="020F0302020204030204" pitchFamily="34" charset="0"/>
              <a:cs typeface="Calibri Light" panose="020F0302020204030204" pitchFamily="34" charset="0"/>
            </a:endParaRPr>
          </a:p>
          <a:p>
            <a:pPr algn="just"/>
            <a:endParaRPr lang="fr-FR" sz="1100" b="1" dirty="0">
              <a:solidFill>
                <a:srgbClr val="002060"/>
              </a:solidFill>
              <a:latin typeface="Calibri Light" panose="020F0302020204030204" pitchFamily="34" charset="0"/>
              <a:cs typeface="Calibri Light" panose="020F0302020204030204" pitchFamily="34" charset="0"/>
            </a:endParaRPr>
          </a:p>
          <a:p>
            <a:pPr algn="just"/>
            <a:r>
              <a:rPr lang="fr-FR" sz="1200" b="1" dirty="0">
                <a:solidFill>
                  <a:srgbClr val="002060"/>
                </a:solidFill>
                <a:latin typeface="Calibri Light" panose="020F0302020204030204" pitchFamily="34" charset="0"/>
                <a:cs typeface="Calibri Light" panose="020F0302020204030204" pitchFamily="34" charset="0"/>
              </a:rPr>
              <a:t> </a:t>
            </a:r>
          </a:p>
        </p:txBody>
      </p:sp>
      <p:sp>
        <p:nvSpPr>
          <p:cNvPr id="2" name="Rectangle 1"/>
          <p:cNvSpPr/>
          <p:nvPr/>
        </p:nvSpPr>
        <p:spPr>
          <a:xfrm>
            <a:off x="1034755" y="36861"/>
            <a:ext cx="5706613" cy="2169825"/>
          </a:xfrm>
          <a:prstGeom prst="rect">
            <a:avLst/>
          </a:prstGeom>
        </p:spPr>
        <p:txBody>
          <a:bodyPr wrap="square">
            <a:spAutoFit/>
          </a:bodyPr>
          <a:lstStyle/>
          <a:p>
            <a:r>
              <a:rPr lang="fr-FR" sz="1200" b="1" dirty="0">
                <a:solidFill>
                  <a:srgbClr val="002060"/>
                </a:solidFill>
              </a:rPr>
              <a:t>Méthodes et outils pour anticiper (et gérer) les </a:t>
            </a:r>
            <a:r>
              <a:rPr lang="fr-FR" sz="1200" b="1" dirty="0" err="1">
                <a:solidFill>
                  <a:srgbClr val="002060"/>
                </a:solidFill>
              </a:rPr>
              <a:t>cybermenaces</a:t>
            </a:r>
            <a:r>
              <a:rPr lang="fr-FR" sz="1200" b="1" dirty="0">
                <a:solidFill>
                  <a:srgbClr val="002060"/>
                </a:solidFill>
              </a:rPr>
              <a:t> : </a:t>
            </a:r>
            <a:br>
              <a:rPr lang="fr-FR" sz="1200" b="1" dirty="0">
                <a:solidFill>
                  <a:srgbClr val="002060"/>
                </a:solidFill>
              </a:rPr>
            </a:br>
            <a:r>
              <a:rPr lang="fr-FR" sz="1200" b="1" dirty="0">
                <a:solidFill>
                  <a:srgbClr val="002060"/>
                </a:solidFill>
              </a:rPr>
              <a:t>les fondamentaux de la boite à outils au service des écosystèmes portuaires africains </a:t>
            </a:r>
          </a:p>
          <a:p>
            <a:pPr algn="just"/>
            <a:endParaRPr lang="fr-FR" sz="1200" b="1" dirty="0">
              <a:solidFill>
                <a:srgbClr val="002060"/>
              </a:solidFill>
              <a:latin typeface="Calibri Light" panose="020F0302020204030204" pitchFamily="34" charset="0"/>
              <a:cs typeface="Calibri Light" panose="020F0302020204030204" pitchFamily="34" charset="0"/>
            </a:endParaRP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Face à la numérisation accélérée du secteur portuaire, les autorités se doivent de construire une boîte à outils cybersécurité complète, pilotée par un RSSI et appuyée par des prestataires compétents et de confiance. Les défis à relever sont multiples car le dialogue entre les aspects techniques et l’ambition stratégique (et politique) se confronte à la réalité de la gestion quotidienne et anticipée des risques. Il faut aussi prendre la mesure de la gestion des compétences, l’entretien continu de leur savoirs et savoir-faire en partenariat direct avec des tiers de confiance qui disposent des compétences les plus adéquates. Il ne faut jamais oublier qu’aucun port africain ne peut lutter seul face aux menaces cybercriminelles qui sont transnationales par nature. Le défi de la coopération interétatique et des partenariats structurants reste critique.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096" y="3063696"/>
            <a:ext cx="2271906" cy="4356946"/>
          </a:xfrm>
          <a:prstGeom prst="rect">
            <a:avLst/>
          </a:prstGeom>
        </p:spPr>
      </p:pic>
      <p:sp>
        <p:nvSpPr>
          <p:cNvPr id="15" name="Rectangle 14"/>
          <p:cNvSpPr/>
          <p:nvPr/>
        </p:nvSpPr>
        <p:spPr>
          <a:xfrm>
            <a:off x="4293096" y="2233066"/>
            <a:ext cx="2343247" cy="754758"/>
          </a:xfrm>
          <a:prstGeom prst="rect">
            <a:avLst/>
          </a:prstGeom>
        </p:spPr>
        <p:txBody>
          <a:bodyPr wrap="square">
            <a:spAutoFit/>
          </a:bodyPr>
          <a:lstStyle/>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Figure 4: Les 7 piliers </a:t>
            </a:r>
          </a:p>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d’une boite à outils </a:t>
            </a:r>
            <a:r>
              <a:rPr lang="fr-FR" sz="11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cybersécurité</a:t>
            </a:r>
            <a:endPar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pour une autorité portuaire africaine </a:t>
            </a:r>
          </a:p>
          <a:p>
            <a:pPr algn="ctr">
              <a:lnSpc>
                <a:spcPct val="50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 sa communauté d’affaires </a:t>
            </a:r>
          </a:p>
        </p:txBody>
      </p:sp>
      <p:sp>
        <p:nvSpPr>
          <p:cNvPr id="16" name="Rectangle 15"/>
          <p:cNvSpPr/>
          <p:nvPr/>
        </p:nvSpPr>
        <p:spPr>
          <a:xfrm>
            <a:off x="1039246" y="2206686"/>
            <a:ext cx="3319620" cy="5509200"/>
          </a:xfrm>
          <a:prstGeom prst="rect">
            <a:avLst/>
          </a:prstGeom>
        </p:spPr>
        <p:txBody>
          <a:bodyPr wrap="square">
            <a:spAutoFit/>
          </a:bodyPr>
          <a:lstStyle/>
          <a:p>
            <a:pPr algn="just">
              <a:spcAft>
                <a:spcPts val="300"/>
              </a:spcAft>
            </a:pP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La première étape est double et consiste à conduire une analyse des risques cyber propre au contexte portuaire : identifier les scénarios d’attaque plausibles, les vulnérabilités exploitables, les conséquences potentielles sur les opérations, les données et la sûreté. Cette analyse doit s’appuyer sur une cartographie précise des actifs numériques — aussi bien IT (serveurs, logiciels, réseaux) qu’OT (systèmes de contrôle industriel, capteurs, équipements portuaires connectés). Cela permet de prioriser les dispositifs de protection et de cibler la surveillance des zones les plus sensibles. La troisième étape vise une </a:t>
            </a:r>
            <a:r>
              <a:rPr lang="fr-FR" sz="1100" dirty="0"/>
              <a:t>détection proactive des failles est indispensable ave</a:t>
            </a:r>
            <a:r>
              <a:rPr lang="fr-FR" sz="1100" dirty="0">
                <a:solidFill>
                  <a:srgbClr val="002060"/>
                </a:solidFill>
              </a:rPr>
              <a:t>c des scans externes réguliers, des audits internes sur les infrastructures critiques et des campagnes de tests d’intrusion (</a:t>
            </a:r>
            <a:r>
              <a:rPr lang="fr-FR" sz="1100" dirty="0" err="1">
                <a:solidFill>
                  <a:srgbClr val="002060"/>
                </a:solidFill>
              </a:rPr>
              <a:t>pentests</a:t>
            </a:r>
            <a:r>
              <a:rPr lang="fr-FR" sz="1100" dirty="0">
                <a:solidFill>
                  <a:srgbClr val="002060"/>
                </a:solidFill>
              </a:rPr>
              <a:t>). </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4</a:t>
            </a:r>
            <a:r>
              <a:rPr lang="fr-FR" sz="1100" baseline="30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ème</a:t>
            </a:r>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étape : chaque port doit disposer d’un plan structuré de gestion de crise cyber, précisant les chaînes de décision, les procédures de confinement, les responsabilités, les outils de communication et les mécanismes de reprise d’activité. Ce plan doit être testé régulièrement via des exercices réalistes, pour garantir l’efficacité de la réponse en conditions réelles.</a:t>
            </a:r>
          </a:p>
          <a:p>
            <a:pPr algn="just"/>
            <a:r>
              <a:rPr lang="fr-FR" sz="1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Il est essentiel d'encadrer la gestion des prestataires, partenaires techniques, opérateurs logistiques dans un cadre de gouvernance et de gestion rigoureuse des tiers qui permet de sécuriser l’écosystème dans son ensemble. Tout cela implique évidemment une politique de formation et de sensibilisation continue. Le développement des compétences managériales pour la gestion des risques numériques construit une véritable culture de la sécurité où anticiper n’est pas subir. </a:t>
            </a:r>
          </a:p>
        </p:txBody>
      </p:sp>
      <p:sp>
        <p:nvSpPr>
          <p:cNvPr id="17" name="ZoneTexte 16"/>
          <p:cNvSpPr txBox="1"/>
          <p:nvPr/>
        </p:nvSpPr>
        <p:spPr>
          <a:xfrm>
            <a:off x="4922450" y="7441428"/>
            <a:ext cx="1305165" cy="215444"/>
          </a:xfrm>
          <a:prstGeom prst="rect">
            <a:avLst/>
          </a:prstGeom>
          <a:noFill/>
        </p:spPr>
        <p:txBody>
          <a:bodyPr wrap="none" rtlCol="0">
            <a:spAutoFit/>
          </a:bodyPr>
          <a:lstStyle/>
          <a:p>
            <a:r>
              <a:rPr lang="fr-FR" sz="800" dirty="0">
                <a:solidFill>
                  <a:srgbClr val="002060"/>
                </a:solidFill>
              </a:rPr>
              <a:t>Source: </a:t>
            </a:r>
            <a:r>
              <a:rPr lang="fr-FR" sz="800" dirty="0" err="1">
                <a:solidFill>
                  <a:srgbClr val="002060"/>
                </a:solidFill>
              </a:rPr>
              <a:t>Catalyst</a:t>
            </a:r>
            <a:r>
              <a:rPr lang="fr-FR" sz="800" dirty="0">
                <a:solidFill>
                  <a:srgbClr val="002060"/>
                </a:solidFill>
              </a:rPr>
              <a:t>, mai 2025 </a:t>
            </a:r>
          </a:p>
        </p:txBody>
      </p:sp>
      <p:sp>
        <p:nvSpPr>
          <p:cNvPr id="3" name="Rectangle 2"/>
          <p:cNvSpPr/>
          <p:nvPr/>
        </p:nvSpPr>
        <p:spPr>
          <a:xfrm>
            <a:off x="1032765" y="7618096"/>
            <a:ext cx="5681985" cy="1533368"/>
          </a:xfrm>
          <a:prstGeom prst="rect">
            <a:avLst/>
          </a:prstGeom>
        </p:spPr>
        <p:txBody>
          <a:bodyPr wrap="square">
            <a:spAutoFit/>
          </a:bodyPr>
          <a:lstStyle/>
          <a:p>
            <a:pPr algn="just">
              <a:lnSpc>
                <a:spcPct val="115000"/>
              </a:lnSpc>
              <a:spcAft>
                <a:spcPts val="700"/>
              </a:spcAft>
            </a:pPr>
            <a:r>
              <a:rPr lang="fr-FR" sz="1100" kern="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Et finalement, pour les écosystèmes portuaires africaine, S’aligner sur les référentiels internationaux renforce la crédibilité des ports et facilite l’interopérabilité avec les opérateurs mondiaux. De plus, les partenariats régionaux et internationaux — à travers des systèmes comme les </a:t>
            </a:r>
            <a:r>
              <a:rPr lang="fr-FR" sz="1100" kern="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MCERTs</a:t>
            </a:r>
            <a:r>
              <a:rPr lang="fr-FR" sz="1100" kern="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des plateformes de partage de veille, ou des programmes de formation conjointe en </a:t>
            </a:r>
            <a:r>
              <a:rPr lang="fr-FR" sz="1100" kern="1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Threat</a:t>
            </a:r>
            <a:r>
              <a:rPr lang="fr-FR" sz="1100" kern="1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Intelligence — permettent de mieux anticiper, détecter et contrer les menaces globales.</a:t>
            </a:r>
          </a:p>
          <a:p>
            <a:pPr algn="just">
              <a:lnSpc>
                <a:spcPct val="115000"/>
              </a:lnSpc>
              <a:spcAft>
                <a:spcPts val="700"/>
              </a:spcAft>
            </a:pPr>
            <a:r>
              <a:rPr lang="fr-FR" sz="1100" b="1" i="1" dirty="0">
                <a:solidFill>
                  <a:srgbClr val="002060"/>
                </a:solidFill>
              </a:rPr>
              <a:t>Rédigé le 10 mai 2025 par les équipes de CATALYST et de Justine VAN MINDEN – CYBERWINGS avec la coordination de  Dr. Yann ALIX </a:t>
            </a:r>
            <a:endParaRPr lang="fr-FR" sz="1100" kern="100" dirty="0">
              <a:solidFill>
                <a:srgbClr val="002060"/>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869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2527" y="12185"/>
            <a:ext cx="5779899" cy="3308598"/>
          </a:xfrm>
          <a:prstGeom prst="rect">
            <a:avLst/>
          </a:prstGeom>
        </p:spPr>
        <p:txBody>
          <a:bodyPr wrap="square">
            <a:spAutoFit/>
          </a:bodyPr>
          <a:lstStyle/>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pPr algn="just"/>
            <a:endParaRPr lang="fr-FR" sz="1100" dirty="0">
              <a:solidFill>
                <a:srgbClr val="002060"/>
              </a:solidFill>
            </a:endParaRPr>
          </a:p>
          <a:p>
            <a:endParaRPr lang="fr-FR" sz="1100" dirty="0">
              <a:solidFill>
                <a:srgbClr val="002060"/>
              </a:solidFill>
            </a:endParaRPr>
          </a:p>
        </p:txBody>
      </p:sp>
      <p:sp>
        <p:nvSpPr>
          <p:cNvPr id="9" name="Rectangle 8"/>
          <p:cNvSpPr/>
          <p:nvPr/>
        </p:nvSpPr>
        <p:spPr>
          <a:xfrm>
            <a:off x="969705" y="19704"/>
            <a:ext cx="5841230" cy="9110186"/>
          </a:xfrm>
          <a:prstGeom prst="rect">
            <a:avLst/>
          </a:prstGeom>
          <a:ln>
            <a:noFill/>
          </a:ln>
          <a:effectLst/>
        </p:spPr>
        <p:txBody>
          <a:bodyPr wrap="square">
            <a:spAutoFit/>
          </a:bodyPr>
          <a:lstStyle/>
          <a:p>
            <a:r>
              <a:rPr lang="fr-FR" sz="1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Trois Questions à Jean-Baptiste BLANC, </a:t>
            </a:r>
            <a:r>
              <a:rPr lang="fr-FR" sz="1400" b="1"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Chief Revenue </a:t>
            </a:r>
            <a:r>
              <a:rPr lang="fr-FR" sz="1400" b="1" i="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Officer</a:t>
            </a:r>
            <a:endParaRPr lang="fr-FR" sz="1400" b="1"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r>
              <a:rPr lang="fr-FR" sz="1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CATALYST Inc. – Dubaï – United </a:t>
            </a:r>
            <a:r>
              <a:rPr lang="fr-FR" sz="1400" b="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Arab</a:t>
            </a:r>
            <a:r>
              <a:rPr lang="fr-FR" sz="1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1400" b="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Emirates</a:t>
            </a:r>
            <a:r>
              <a:rPr lang="fr-FR" sz="1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12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endParaRPr lang="fr-FR" sz="12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endParaRPr lang="fr-FR" sz="1200" dirty="0">
              <a:solidFill>
                <a:srgbClr val="002060"/>
              </a:solidFill>
              <a:latin typeface="Cambria Math" panose="02040503050406030204" pitchFamily="18" charset="0"/>
              <a:ea typeface="Cambria Math" panose="02040503050406030204" pitchFamily="18" charset="0"/>
              <a:cs typeface="Calibri Light" panose="020F0302020204030204" pitchFamily="34" charset="0"/>
            </a:endParaRPr>
          </a:p>
          <a:p>
            <a:pPr lvl="0"/>
            <a:r>
              <a:rPr lang="fr-FR" sz="11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Comment </a:t>
            </a:r>
            <a:r>
              <a:rPr lang="fr-FR" sz="1100" b="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Catalyst</a:t>
            </a:r>
            <a:r>
              <a:rPr lang="fr-FR" sz="11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protège les ports africains aujourd’hui? </a:t>
            </a:r>
          </a:p>
          <a:p>
            <a:pPr algn="just"/>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Sur ces sujets sensibles, il est important de rappeler que des obligations strictes de </a:t>
            </a:r>
          </a:p>
          <a:p>
            <a:pPr algn="just"/>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confidentialité nous interdisent d’entrer dans les détails opérationnels ou de dévoiler </a:t>
            </a:r>
          </a:p>
          <a:p>
            <a:pPr algn="just"/>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les innovations mises en œuvre en matière de sécurité portuaire. Le paysage des </a:t>
            </a:r>
          </a:p>
          <a:p>
            <a:pPr algn="just">
              <a:spcAft>
                <a:spcPts val="300"/>
              </a:spcAft>
            </a:pP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menaces ne cesse de s’étendre alors que les ports disposent souvent d’architectures de </a:t>
            </a:r>
            <a:r>
              <a:rPr lang="fr-FR" sz="10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complexes et mal intégrées. Certains ont investi dans la </a:t>
            </a:r>
            <a:r>
              <a:rPr lang="fr-FR" sz="10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ce qui a entraîné une augmentation des coûts, en partie à cause de la rareté et du coût élevé des compétences. Malgré ces investissements, les ports africains se trouvent souvent insuffisamment protégées, notamment contre les attaques de type « </a:t>
            </a:r>
            <a:r>
              <a:rPr lang="fr-FR" sz="10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zero-day</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De nombreuses activités manuelles persistent dans la gestion des actifs informatiques, des inventaires, de la quantification des risques, de la gestion des alertes et des faux positifs. Notre approche suit rigoureusement les standards internationaux de sécurité comme l'ISO 27001 avec une méthodologie structurée en trois étapes principales :</a:t>
            </a:r>
          </a:p>
          <a:p>
            <a:pPr marL="171450" lvl="0" indent="-171450" algn="just">
              <a:buFont typeface="Arial" panose="020B0604020202020204" pitchFamily="34" charset="0"/>
              <a:buChar char="•"/>
            </a:pP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Identification des risques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Nous analysons les scénarios de menaces possibles, en évaluant leur vraisemblance et leur impact à travers des tests, des audits et des simulations spécifiques.</a:t>
            </a:r>
          </a:p>
          <a:p>
            <a:pPr marL="171450" lvl="0" indent="-171450" algn="just">
              <a:buFont typeface="Arial" panose="020B0604020202020204" pitchFamily="34" charset="0"/>
              <a:buChar char="•"/>
            </a:pP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Traitement des risques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Nous aidons à concevoir et mettre en œuvre des plans de traitement adaptés, incluant des contre-mesures techniques et organisationnelles.</a:t>
            </a:r>
          </a:p>
          <a:p>
            <a:pPr marL="171450" lvl="0" indent="-171450" algn="just">
              <a:spcAft>
                <a:spcPts val="300"/>
              </a:spcAft>
              <a:buFont typeface="Wingdings" panose="05000000000000000000" pitchFamily="2" charset="2"/>
              <a:buChar char="§"/>
            </a:pP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Suivi et adaptation</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Nous réalisons des vérifications régulières du bon fonctionnement des dispositifs en place, ajustons les mesures en fonction de l'évolution des menaces, et menons des actions continues de formation du personnel.</a:t>
            </a:r>
          </a:p>
          <a:p>
            <a:pPr algn="just">
              <a:spcAft>
                <a:spcPts val="600"/>
              </a:spcAft>
            </a:pP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Notre approche combine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sécurité défensive</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(protection des infrastructures et détection des attaques) et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sécurité offensive</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(identification proactive des vulnérabilités, études d’exposition externes et internes, simulation d’attaques) avec une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veille permanente</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sur les nouvelles menaces émergentes pour anticiper les évolutions du contexte sécuritaire. </a:t>
            </a:r>
            <a:r>
              <a:rPr lang="fr-FR" sz="10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Catalyst</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répond à l’ensemble des défis des ports africains, en apportant une valeur majeure : créer un écosystème qui démontre la sécurité, la conformité et la fiabilité du port pour transformer les efforts de </a:t>
            </a:r>
            <a:r>
              <a:rPr lang="fr-FR" sz="10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en avantages concurrentiels. </a:t>
            </a:r>
          </a:p>
          <a:p>
            <a:pPr lvl="0" algn="just"/>
            <a:r>
              <a:rPr lang="fr-FR" sz="11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Comment anticiper les évolutions technologiques des cyberpirates, notamment avec l’usage avancé de l’intelligence artificielle? </a:t>
            </a:r>
          </a:p>
          <a:p>
            <a:pPr algn="just">
              <a:spcAft>
                <a:spcPts val="600"/>
              </a:spcAft>
            </a:pP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L’évolution technologique des attaques, notamment avec l’usage croissant de l’intelligence artificielle devenue un outil pour les attaquants, est un enjeu majeur. Aujourd’hui, l’IA est utilisée pour automatiser le codage d’exploits, créer de faux profils ou encore pour faire de l’OSINT (recherche d’informations ouvertes) à très grande échelle. L’intégration non raisonnée de ces usages ouvre de nouvelles surfaces d’attaque.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C’est pourquoi il est aujourd’hui indispensable d’intégrer la sécurité dès la conception et le déploiement des projets IA, afin de maximiser les avantages tout en minimisant la surface d’exposition et les risques associés.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Mais l’IA est aussi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un atout pour les défenseurs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avec l’intégration des solutions d’IA dans nos outils de détection et de réponse, et également dans nos processus de gouvernance et de pilotage de la sécurité. L'avantage majeur, c’est que l’IA est une technologie accessible à tous : nous pouvons utiliser les mêmes armes que les attaquants, et parfois mieux les exploiter avec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l’expertise et la mentalité de nos équipes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de hackers éthiques.</a:t>
            </a:r>
          </a:p>
          <a:p>
            <a:pPr algn="just"/>
            <a:r>
              <a:rPr lang="fr-FR" sz="11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Quelles sont les trois actions primordiales qu’une autorité portuaire africaine doit immédiatement mettre en place ? </a:t>
            </a:r>
            <a:endPar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1- Établir un budget dédié, stable et sanctuarisé pour la </a:t>
            </a:r>
            <a:r>
              <a:rPr lang="fr-FR" sz="1000" b="1"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qui ne doit pas se limiter à l’achat de solutions, mais financer la mise en œuvre d’une véritable stratégie sur le long terme qui sensibilise les équipes internes à l’importance croissante de la </a:t>
            </a:r>
            <a:r>
              <a:rPr lang="fr-FR" sz="1000" dirty="0" err="1">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cybersécurité</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endPar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2- Conduire une analyse avancée et systémique des risques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en évaluant les vulnérabilités internes et les risques liés aux partenaires, prestataires et autres tiers. Un port est un écosystème complexe et interconnecté. Qui doit structurer une réponse cohérente face aux menaces globales.</a:t>
            </a:r>
          </a:p>
          <a:p>
            <a:pPr algn="just"/>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3- Se soumettre régulièrement à des tests offensifs</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pour évaluer son véritable niveau de résilience, identifier ses faiblesses opérationnelles et s’entraîner à réagir rapidement et efficacement face à des situations réelles.</a:t>
            </a:r>
          </a:p>
          <a:p>
            <a:pPr algn="just"/>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a:t>
            </a:r>
          </a:p>
          <a:p>
            <a:pPr algn="just"/>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Les autorités portuaires doivent pleinement </a:t>
            </a:r>
            <a:r>
              <a:rPr lang="fr-FR" sz="1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endosser un rôle de leader dans leur écosystème</a:t>
            </a:r>
            <a:r>
              <a:rPr lang="fr-FR" sz="1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 en montrant l’exemple, en imposant ou en incitant au respect de certaines normes de sécurité, et en entraînant l’ensemble de leurs partenaires vers un niveau d’exigence plus élevé.</a:t>
            </a:r>
            <a:endParaRPr lang="fr-FR" sz="105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Rectangle 10"/>
          <p:cNvSpPr/>
          <p:nvPr/>
        </p:nvSpPr>
        <p:spPr>
          <a:xfrm>
            <a:off x="1064453" y="3146451"/>
            <a:ext cx="4155925" cy="430887"/>
          </a:xfrm>
          <a:prstGeom prst="rect">
            <a:avLst/>
          </a:prstGeom>
        </p:spPr>
        <p:txBody>
          <a:bodyPr wrap="square">
            <a:spAutoFit/>
          </a:bodyPr>
          <a:lstStyle/>
          <a:p>
            <a:pPr algn="just"/>
            <a:endParaRPr lang="fr-FR" sz="1100" i="1" dirty="0">
              <a:solidFill>
                <a:srgbClr val="002060"/>
              </a:solidFill>
            </a:endParaRPr>
          </a:p>
          <a:p>
            <a:pPr algn="just"/>
            <a:endParaRPr lang="fr-FR" sz="1100" i="1" dirty="0">
              <a:solidFill>
                <a:srgbClr val="002060"/>
              </a:solidFill>
            </a:endParaRPr>
          </a:p>
        </p:txBody>
      </p:sp>
      <p:sp>
        <p:nvSpPr>
          <p:cNvPr id="40" name="Rectangle 39"/>
          <p:cNvSpPr/>
          <p:nvPr/>
        </p:nvSpPr>
        <p:spPr>
          <a:xfrm rot="16200000">
            <a:off x="-1190081" y="7029044"/>
            <a:ext cx="2717554" cy="107722"/>
          </a:xfrm>
          <a:prstGeom prst="rect">
            <a:avLst/>
          </a:prstGeom>
          <a:solidFill>
            <a:schemeClr val="bg1">
              <a:lumMod val="95000"/>
            </a:schemeClr>
          </a:solidFill>
        </p:spPr>
        <p:txBody>
          <a:bodyPr wrap="square" lIns="0" tIns="0" rIns="0" bIns="0">
            <a:spAutoFit/>
          </a:bodyPr>
          <a:lstStyle/>
          <a:p>
            <a:r>
              <a:rPr lang="fr-FR" sz="700" b="1" dirty="0">
                <a:solidFill>
                  <a:srgbClr val="002060"/>
                </a:solidFill>
                <a:latin typeface="Calibri Light" panose="020F0302020204030204" pitchFamily="34" charset="0"/>
                <a:cs typeface="Calibri Light" panose="020F0302020204030204" pitchFamily="34" charset="0"/>
              </a:rPr>
              <a:t>Directeur de la rédaction : Yann ALIX  </a:t>
            </a:r>
            <a:r>
              <a:rPr lang="fr-FR" sz="700" b="1" i="1" dirty="0">
                <a:solidFill>
                  <a:srgbClr val="002060"/>
                </a:solidFill>
                <a:latin typeface="Calibri Light" panose="020F0302020204030204" pitchFamily="34" charset="0"/>
                <a:cs typeface="Calibri Light" panose="020F0302020204030204" pitchFamily="34" charset="0"/>
              </a:rPr>
              <a:t>Fondation SEFACIL – Mars 2025 </a:t>
            </a:r>
            <a:r>
              <a:rPr lang="fr-FR" sz="700" b="1" dirty="0">
                <a:solidFill>
                  <a:srgbClr val="002060"/>
                </a:solidFill>
                <a:latin typeface="Calibri Light" panose="020F0302020204030204" pitchFamily="34" charset="0"/>
                <a:cs typeface="Calibri Light" panose="020F0302020204030204" pitchFamily="34" charset="0"/>
              </a:rPr>
              <a:t>© </a:t>
            </a:r>
          </a:p>
        </p:txBody>
      </p:sp>
      <p:pic>
        <p:nvPicPr>
          <p:cNvPr id="1026" name="Picture 2" descr="Profile photo of Jean-Baptiste Bla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240" y="107504"/>
            <a:ext cx="1138752" cy="1138752"/>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228A1C17-A0C0-819F-E505-A9BFF750DC4C}"/>
              </a:ext>
            </a:extLst>
          </p:cNvPr>
          <p:cNvGrpSpPr/>
          <p:nvPr/>
        </p:nvGrpSpPr>
        <p:grpSpPr>
          <a:xfrm>
            <a:off x="104771" y="8676456"/>
            <a:ext cx="690631" cy="360040"/>
            <a:chOff x="237583" y="8676456"/>
            <a:chExt cx="690631" cy="360040"/>
          </a:xfrm>
        </p:grpSpPr>
        <p:sp>
          <p:nvSpPr>
            <p:cNvPr id="2" name="Rectangle: Rounded Corners 1">
              <a:extLst>
                <a:ext uri="{FF2B5EF4-FFF2-40B4-BE49-F238E27FC236}">
                  <a16:creationId xmlns:a16="http://schemas.microsoft.com/office/drawing/2014/main" xmlns="" id="{01D0DE17-A99E-6802-4883-9129640D11BD}"/>
                </a:ext>
              </a:extLst>
            </p:cNvPr>
            <p:cNvSpPr/>
            <p:nvPr/>
          </p:nvSpPr>
          <p:spPr>
            <a:xfrm>
              <a:off x="237583" y="8676456"/>
              <a:ext cx="690631" cy="36004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80" y="8742805"/>
              <a:ext cx="587436" cy="227341"/>
            </a:xfrm>
            <a:prstGeom prst="rect">
              <a:avLst/>
            </a:prstGeom>
          </p:spPr>
        </p:pic>
      </p:grpSp>
      <p:pic>
        <p:nvPicPr>
          <p:cNvPr id="5" name="Picture 4">
            <a:extLst>
              <a:ext uri="{FF2B5EF4-FFF2-40B4-BE49-F238E27FC236}">
                <a16:creationId xmlns:a16="http://schemas.microsoft.com/office/drawing/2014/main" xmlns="" id="{996AF572-7C73-E94A-F567-CE45F51998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3162" y="8757961"/>
            <a:ext cx="719046" cy="197027"/>
          </a:xfrm>
          <a:prstGeom prst="rect">
            <a:avLst/>
          </a:prstGeom>
        </p:spPr>
      </p:pic>
    </p:spTree>
    <p:extLst>
      <p:ext uri="{BB962C8B-B14F-4D97-AF65-F5344CB8AC3E}">
        <p14:creationId xmlns:p14="http://schemas.microsoft.com/office/powerpoint/2010/main" val="11293814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87594</TotalTime>
  <Words>1972</Words>
  <Application>Microsoft Office PowerPoint</Application>
  <PresentationFormat>Affichage à l'écran (4:3)</PresentationFormat>
  <Paragraphs>208</Paragraphs>
  <Slides>5</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Calibri</vt:lpstr>
      <vt:lpstr>Calibri Light</vt:lpstr>
      <vt:lpstr>Cambria Math</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vector>
  </TitlesOfParts>
  <Company>SOGET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 ALIX</dc:creator>
  <cp:lastModifiedBy>Compte Microsoft</cp:lastModifiedBy>
  <cp:revision>710</cp:revision>
  <cp:lastPrinted>2024-12-31T09:30:17Z</cp:lastPrinted>
  <dcterms:created xsi:type="dcterms:W3CDTF">2014-12-03T08:54:12Z</dcterms:created>
  <dcterms:modified xsi:type="dcterms:W3CDTF">2025-05-19T07:38:51Z</dcterms:modified>
</cp:coreProperties>
</file>